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p:scale>
          <a:sx n="64" d="100"/>
          <a:sy n="64" d="100"/>
        </p:scale>
        <p:origin x="10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0824" y="1303097"/>
            <a:ext cx="7766936" cy="1646302"/>
          </a:xfrm>
        </p:spPr>
        <p:txBody>
          <a:bodyPr/>
          <a:lstStyle/>
          <a:p>
            <a:r>
              <a:rPr lang="en-US" sz="6000" b="1" dirty="0" smtClean="0">
                <a:solidFill>
                  <a:schemeClr val="tx1"/>
                </a:solidFill>
              </a:rPr>
              <a:t>cholesterol</a:t>
            </a:r>
            <a:endParaRPr lang="en-US" sz="6000" b="1" dirty="0">
              <a:solidFill>
                <a:schemeClr val="tx1"/>
              </a:solidFill>
            </a:endParaRPr>
          </a:p>
        </p:txBody>
      </p:sp>
      <p:sp>
        <p:nvSpPr>
          <p:cNvPr id="3" name="Subtitle 2"/>
          <p:cNvSpPr>
            <a:spLocks noGrp="1"/>
          </p:cNvSpPr>
          <p:nvPr>
            <p:ph type="subTitle" idx="1"/>
          </p:nvPr>
        </p:nvSpPr>
        <p:spPr>
          <a:xfrm flipH="1" flipV="1">
            <a:off x="1482129" y="5397114"/>
            <a:ext cx="45719" cy="89286"/>
          </a:xfrm>
        </p:spPr>
        <p:txBody>
          <a:bodyPr>
            <a:normAutofit fontScale="25000" lnSpcReduction="20000"/>
          </a:bodyPr>
          <a:lstStyle/>
          <a:p>
            <a:endParaRPr lang="en-US" dirty="0"/>
          </a:p>
        </p:txBody>
      </p:sp>
    </p:spTree>
    <p:extLst>
      <p:ext uri="{BB962C8B-B14F-4D97-AF65-F5344CB8AC3E}">
        <p14:creationId xmlns:p14="http://schemas.microsoft.com/office/powerpoint/2010/main" val="48025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3618" y="935183"/>
            <a:ext cx="8395855" cy="4832092"/>
          </a:xfrm>
          <a:prstGeom prst="rect">
            <a:avLst/>
          </a:prstGeom>
        </p:spPr>
        <p:txBody>
          <a:bodyPr wrap="square">
            <a:spAutoFit/>
          </a:bodyPr>
          <a:lstStyle/>
          <a:p>
            <a:r>
              <a:rPr lang="en-US" sz="2800" b="1" dirty="0">
                <a:solidFill>
                  <a:srgbClr val="212B32"/>
                </a:solidFill>
                <a:latin typeface="Arial Black" panose="020B0A04020102020204" pitchFamily="34" charset="0"/>
              </a:rPr>
              <a:t>Cholesterol is a fatty substance known as a lipid and is vital for the normal functioning of the body. It's mainly made by the liver, but can also be found in some foods.</a:t>
            </a:r>
            <a:endParaRPr lang="en-US" sz="2800" dirty="0">
              <a:solidFill>
                <a:srgbClr val="212B32"/>
              </a:solidFill>
              <a:latin typeface="Arial Black" panose="020B0A04020102020204" pitchFamily="34" charset="0"/>
            </a:endParaRPr>
          </a:p>
          <a:p>
            <a:r>
              <a:rPr lang="en-US" sz="2800" dirty="0">
                <a:solidFill>
                  <a:srgbClr val="212B32"/>
                </a:solidFill>
                <a:latin typeface="Arial Black" panose="020B0A04020102020204" pitchFamily="34" charset="0"/>
              </a:rPr>
              <a:t>Having an excessively high level of lipids in your blood (hyperlipidemia) can have an effect on your health. </a:t>
            </a:r>
          </a:p>
          <a:p>
            <a:r>
              <a:rPr lang="en-US" sz="2800" dirty="0">
                <a:solidFill>
                  <a:srgbClr val="212B32"/>
                </a:solidFill>
                <a:latin typeface="Arial Black" panose="020B0A04020102020204" pitchFamily="34" charset="0"/>
              </a:rPr>
              <a:t>High cholesterol itself doesn't usually cause any symptoms, but it increases your risk of serious health conditions.</a:t>
            </a:r>
            <a:endParaRPr lang="en-US" sz="2800" b="0" i="0" u="none" strike="noStrike" dirty="0">
              <a:solidFill>
                <a:srgbClr val="212B32"/>
              </a:solidFill>
              <a:effectLst/>
              <a:latin typeface="Arial Black" panose="020B0A04020102020204" pitchFamily="34" charset="0"/>
            </a:endParaRPr>
          </a:p>
        </p:txBody>
      </p:sp>
    </p:spTree>
    <p:extLst>
      <p:ext uri="{BB962C8B-B14F-4D97-AF65-F5344CB8AC3E}">
        <p14:creationId xmlns:p14="http://schemas.microsoft.com/office/powerpoint/2010/main" val="358706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4" y="394855"/>
            <a:ext cx="8873836" cy="5139869"/>
          </a:xfrm>
          <a:prstGeom prst="rect">
            <a:avLst/>
          </a:prstGeom>
        </p:spPr>
        <p:txBody>
          <a:bodyPr wrap="square">
            <a:spAutoFit/>
          </a:bodyPr>
          <a:lstStyle/>
          <a:p>
            <a:r>
              <a:rPr lang="en-US" sz="2800" b="1" dirty="0">
                <a:solidFill>
                  <a:srgbClr val="212B32"/>
                </a:solidFill>
                <a:latin typeface="Arial Black" panose="020B0A04020102020204" pitchFamily="34" charset="0"/>
              </a:rPr>
              <a:t>About cholesterol</a:t>
            </a:r>
          </a:p>
          <a:p>
            <a:r>
              <a:rPr lang="en-US" sz="2000" dirty="0">
                <a:solidFill>
                  <a:srgbClr val="212B32"/>
                </a:solidFill>
                <a:latin typeface="Arial Black" panose="020B0A04020102020204" pitchFamily="34" charset="0"/>
              </a:rPr>
              <a:t>Cholesterol is carried in your blood by proteins. When the 2 combine, they're called lipoproteins. </a:t>
            </a:r>
          </a:p>
          <a:p>
            <a:r>
              <a:rPr lang="en-US" sz="2000" dirty="0">
                <a:solidFill>
                  <a:srgbClr val="212B32"/>
                </a:solidFill>
                <a:latin typeface="Arial Black" panose="020B0A04020102020204" pitchFamily="34" charset="0"/>
              </a:rPr>
              <a:t>The 2 main types of lipoprotein are: </a:t>
            </a:r>
          </a:p>
          <a:p>
            <a:pPr>
              <a:buFont typeface="Arial" panose="020B0604020202020204" pitchFamily="34" charset="0"/>
              <a:buChar char="•"/>
            </a:pPr>
            <a:r>
              <a:rPr lang="en-US" sz="2000" b="1" dirty="0">
                <a:solidFill>
                  <a:srgbClr val="212B32"/>
                </a:solidFill>
                <a:latin typeface="Arial Black" panose="020B0A04020102020204" pitchFamily="34" charset="0"/>
              </a:rPr>
              <a:t>high-density lipoprotein (HDL)</a:t>
            </a:r>
            <a:r>
              <a:rPr lang="en-US" sz="2000" dirty="0">
                <a:solidFill>
                  <a:srgbClr val="212B32"/>
                </a:solidFill>
                <a:latin typeface="Arial Black" panose="020B0A04020102020204" pitchFamily="34" charset="0"/>
              </a:rPr>
              <a:t> – carries cholesterol away from the cells and back to the liver, where it's either broken down or passed out of the body as a waste product; for this reason, HDL is referred to as "good cholesterol", and higher levels are better </a:t>
            </a:r>
          </a:p>
          <a:p>
            <a:pPr>
              <a:buFont typeface="Arial" panose="020B0604020202020204" pitchFamily="34" charset="0"/>
              <a:buChar char="•"/>
            </a:pPr>
            <a:r>
              <a:rPr lang="en-US" sz="2000" b="1" dirty="0">
                <a:solidFill>
                  <a:srgbClr val="212B32"/>
                </a:solidFill>
                <a:latin typeface="Arial Black" panose="020B0A04020102020204" pitchFamily="34" charset="0"/>
              </a:rPr>
              <a:t>low-density lipoprotein (LDL)</a:t>
            </a:r>
            <a:r>
              <a:rPr lang="en-US" sz="2000" dirty="0">
                <a:solidFill>
                  <a:srgbClr val="212B32"/>
                </a:solidFill>
                <a:latin typeface="Arial Black" panose="020B0A04020102020204" pitchFamily="34" charset="0"/>
              </a:rPr>
              <a:t> – carries cholesterol to the cells that need it, but if there's too much cholesterol for the cells to use, it can build up in the artery walls, leading to disease of the arteries; for this reason, LDL is known as "bad cholesterol" </a:t>
            </a:r>
          </a:p>
          <a:p>
            <a:r>
              <a:rPr lang="en-US" sz="2000" dirty="0">
                <a:solidFill>
                  <a:srgbClr val="212B32"/>
                </a:solidFill>
                <a:latin typeface="Arial Black" panose="020B0A04020102020204" pitchFamily="34" charset="0"/>
              </a:rPr>
              <a:t>The amount of cholesterol in the blood – both HDL and LDL – can be </a:t>
            </a:r>
            <a:r>
              <a:rPr lang="en-US" sz="2000" dirty="0" smtClean="0">
                <a:solidFill>
                  <a:srgbClr val="212B32"/>
                </a:solidFill>
                <a:latin typeface="Arial Black" panose="020B0A04020102020204" pitchFamily="34" charset="0"/>
              </a:rPr>
              <a:t>measured with a blood test. </a:t>
            </a:r>
            <a:endParaRPr lang="en-US" sz="2000" b="0" i="0" u="none" strike="noStrike" dirty="0">
              <a:solidFill>
                <a:srgbClr val="212B32"/>
              </a:solidFill>
              <a:effectLst/>
              <a:latin typeface="Arial Black" panose="020B0A04020102020204" pitchFamily="34" charset="0"/>
            </a:endParaRPr>
          </a:p>
        </p:txBody>
      </p:sp>
    </p:spTree>
    <p:extLst>
      <p:ext uri="{BB962C8B-B14F-4D97-AF65-F5344CB8AC3E}">
        <p14:creationId xmlns:p14="http://schemas.microsoft.com/office/powerpoint/2010/main" val="301246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3" y="716340"/>
            <a:ext cx="6096000" cy="4708981"/>
          </a:xfrm>
          <a:prstGeom prst="rect">
            <a:avLst/>
          </a:prstGeom>
        </p:spPr>
        <p:txBody>
          <a:bodyPr>
            <a:spAutoFit/>
          </a:bodyPr>
          <a:lstStyle/>
          <a:p>
            <a:r>
              <a:rPr lang="en-US" sz="2000" b="1" dirty="0">
                <a:solidFill>
                  <a:srgbClr val="212B32"/>
                </a:solidFill>
                <a:latin typeface="Arial Black" panose="020B0A04020102020204" pitchFamily="34" charset="0"/>
              </a:rPr>
              <a:t>When should my cholesterol levels be tested</a:t>
            </a:r>
            <a:r>
              <a:rPr lang="en-US" sz="2000" b="1" dirty="0" smtClean="0">
                <a:solidFill>
                  <a:srgbClr val="212B32"/>
                </a:solidFill>
                <a:latin typeface="Arial Black" panose="020B0A04020102020204" pitchFamily="34" charset="0"/>
              </a:rPr>
              <a:t>?</a:t>
            </a:r>
          </a:p>
          <a:p>
            <a:endParaRPr lang="en-US" sz="2000" b="1" dirty="0">
              <a:solidFill>
                <a:srgbClr val="212B32"/>
              </a:solidFill>
              <a:latin typeface="Arial Black" panose="020B0A04020102020204" pitchFamily="34" charset="0"/>
            </a:endParaRPr>
          </a:p>
          <a:p>
            <a:endParaRPr lang="en-US" sz="2000" b="1" dirty="0">
              <a:solidFill>
                <a:srgbClr val="212B32"/>
              </a:solidFill>
              <a:latin typeface="Arial Black" panose="020B0A04020102020204" pitchFamily="34" charset="0"/>
            </a:endParaRPr>
          </a:p>
          <a:p>
            <a:r>
              <a:rPr lang="en-US" sz="2000" dirty="0">
                <a:solidFill>
                  <a:srgbClr val="212B32"/>
                </a:solidFill>
                <a:latin typeface="Arial Black" panose="020B0A04020102020204" pitchFamily="34" charset="0"/>
              </a:rPr>
              <a:t>Your GP may recommend that you have your blood cholesterol levels tested if you:</a:t>
            </a:r>
          </a:p>
          <a:p>
            <a:pPr>
              <a:buFont typeface="Arial" panose="020B0604020202020204" pitchFamily="34" charset="0"/>
              <a:buChar char="•"/>
            </a:pPr>
            <a:r>
              <a:rPr lang="en-US" sz="2000" dirty="0">
                <a:solidFill>
                  <a:srgbClr val="212B32"/>
                </a:solidFill>
                <a:latin typeface="Arial Black" panose="020B0A04020102020204" pitchFamily="34" charset="0"/>
              </a:rPr>
              <a:t>have been diagnosed with coronary heart disease, stroke or mini </a:t>
            </a:r>
            <a:r>
              <a:rPr lang="en-US" sz="2000">
                <a:solidFill>
                  <a:srgbClr val="212B32"/>
                </a:solidFill>
                <a:latin typeface="Arial Black" panose="020B0A04020102020204" pitchFamily="34" charset="0"/>
              </a:rPr>
              <a:t>stroke </a:t>
            </a:r>
            <a:r>
              <a:rPr lang="en-US" sz="2000" smtClean="0">
                <a:solidFill>
                  <a:srgbClr val="212B32"/>
                </a:solidFill>
                <a:latin typeface="Arial Black" panose="020B0A04020102020204" pitchFamily="34" charset="0"/>
              </a:rPr>
              <a:t>have </a:t>
            </a:r>
            <a:r>
              <a:rPr lang="en-US" sz="2000" dirty="0">
                <a:solidFill>
                  <a:srgbClr val="212B32"/>
                </a:solidFill>
                <a:latin typeface="Arial Black" panose="020B0A04020102020204" pitchFamily="34" charset="0"/>
              </a:rPr>
              <a:t>a family history of early </a:t>
            </a:r>
          </a:p>
          <a:p>
            <a:pPr>
              <a:buFont typeface="Arial" panose="020B0604020202020204" pitchFamily="34" charset="0"/>
              <a:buChar char="•"/>
            </a:pPr>
            <a:r>
              <a:rPr lang="en-US" sz="2000" dirty="0">
                <a:solidFill>
                  <a:srgbClr val="212B32"/>
                </a:solidFill>
                <a:latin typeface="Arial Black" panose="020B0A04020102020204" pitchFamily="34" charset="0"/>
              </a:rPr>
              <a:t>have a close family member who has a cholesterol-related condition </a:t>
            </a:r>
          </a:p>
          <a:p>
            <a:pPr>
              <a:buFont typeface="Arial" panose="020B0604020202020204" pitchFamily="34" charset="0"/>
              <a:buChar char="•"/>
            </a:pPr>
            <a:r>
              <a:rPr lang="en-US" sz="2000" dirty="0">
                <a:solidFill>
                  <a:srgbClr val="212B32"/>
                </a:solidFill>
                <a:latin typeface="Arial Black" panose="020B0A04020102020204" pitchFamily="34" charset="0"/>
              </a:rPr>
              <a:t>are overweight </a:t>
            </a:r>
          </a:p>
          <a:p>
            <a:pPr>
              <a:buFont typeface="Arial" panose="020B0604020202020204" pitchFamily="34" charset="0"/>
              <a:buChar char="•"/>
            </a:pPr>
            <a:r>
              <a:rPr lang="en-US" sz="2000" dirty="0">
                <a:solidFill>
                  <a:srgbClr val="212B32"/>
                </a:solidFill>
                <a:latin typeface="Arial Black" panose="020B0A04020102020204" pitchFamily="34" charset="0"/>
              </a:rPr>
              <a:t>have high blood pressure, diabetes, or a health condition that can increase cholesterol levels </a:t>
            </a:r>
            <a:endParaRPr lang="en-US" sz="2000" b="0" i="0" u="none" strike="noStrike" dirty="0">
              <a:solidFill>
                <a:srgbClr val="212B32"/>
              </a:solidFill>
              <a:effectLst/>
              <a:latin typeface="Arial Black" panose="020B0A04020102020204" pitchFamily="34" charset="0"/>
            </a:endParaRPr>
          </a:p>
        </p:txBody>
      </p:sp>
    </p:spTree>
    <p:extLst>
      <p:ext uri="{BB962C8B-B14F-4D97-AF65-F5344CB8AC3E}">
        <p14:creationId xmlns:p14="http://schemas.microsoft.com/office/powerpoint/2010/main" val="52117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3305" y="1356013"/>
            <a:ext cx="2751859" cy="2857500"/>
          </a:xfrm>
          <a:prstGeom prst="rect">
            <a:avLst/>
          </a:prstGeom>
        </p:spPr>
      </p:pic>
    </p:spTree>
    <p:extLst>
      <p:ext uri="{BB962C8B-B14F-4D97-AF65-F5344CB8AC3E}">
        <p14:creationId xmlns:p14="http://schemas.microsoft.com/office/powerpoint/2010/main" val="12456236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TotalTime>
  <Words>146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Trebuchet MS</vt:lpstr>
      <vt:lpstr>Wingdings 3</vt:lpstr>
      <vt:lpstr>Facet</vt:lpstr>
      <vt:lpstr>cholesterol</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eatidal akram</dc:creator>
  <cp:lastModifiedBy>eatidal akram</cp:lastModifiedBy>
  <cp:revision>9</cp:revision>
  <dcterms:created xsi:type="dcterms:W3CDTF">2018-12-01T22:07:04Z</dcterms:created>
  <dcterms:modified xsi:type="dcterms:W3CDTF">2018-12-02T07:52:00Z</dcterms:modified>
</cp:coreProperties>
</file>